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9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63" r:id="rId5"/>
    <p:sldId id="264" r:id="rId6"/>
    <p:sldId id="270" r:id="rId7"/>
    <p:sldId id="269" r:id="rId8"/>
    <p:sldId id="271" r:id="rId9"/>
    <p:sldId id="274" r:id="rId10"/>
    <p:sldId id="276" r:id="rId11"/>
    <p:sldId id="277" r:id="rId12"/>
    <p:sldId id="266" r:id="rId13"/>
    <p:sldId id="279" r:id="rId14"/>
    <p:sldId id="280" r:id="rId15"/>
    <p:sldId id="281" r:id="rId16"/>
    <p:sldId id="282" r:id="rId17"/>
  </p:sldIdLst>
  <p:sldSz cx="9144000" cy="6858000" type="screen4x3"/>
  <p:notesSz cx="6794500" cy="9931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CB5B"/>
    <a:srgbClr val="19F3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3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462" y="-114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74F88-9B76-4E31-916A-D7F2B014BB88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5F717-F7D7-4FFB-878F-7BEDBA91D6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C549F-98EC-4010-A2BC-3C53C0094E9E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70B13-B9CF-4673-BB44-A9E3DAFDB4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4572000" y="0"/>
            <a:ext cx="4572000" cy="4365104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 userDrawn="1"/>
        </p:nvCxnSpPr>
        <p:spPr>
          <a:xfrm>
            <a:off x="0" y="404664"/>
            <a:ext cx="914400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회사로고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05263" y="6260"/>
            <a:ext cx="691073" cy="47892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380312" y="4462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J&amp;C Global Tech</a:t>
            </a:r>
            <a:endParaRPr lang="ko-KR" altLang="en-US" sz="16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7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3D0A51-1D5D-4BA7-8BD8-8D9D2689578A}" type="datetimeFigureOut">
              <a:rPr lang="ko-KR" altLang="en-US" smtClean="0"/>
              <a:pPr/>
              <a:t>2013-12-10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990624-F10C-4E01-BB21-E86813AF76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회사로고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085184"/>
            <a:ext cx="1142969" cy="792088"/>
          </a:xfrm>
          <a:prstGeom prst="rect">
            <a:avLst/>
          </a:prstGeom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043608" y="2381979"/>
            <a:ext cx="74888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8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Additives for Coatings</a:t>
            </a:r>
            <a:endParaRPr lang="en-US" altLang="ko-KR" sz="48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5176306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J&amp;C Global Tech. Co., Ltd.</a:t>
            </a:r>
            <a:endParaRPr lang="ko-KR" altLang="en-US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3-5.Chart of Urethane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Rheology</a:t>
            </a: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 modifier(HEUR)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798638" y="5715000"/>
            <a:ext cx="6202362" cy="457200"/>
            <a:chOff x="1296" y="3936"/>
            <a:chExt cx="3907" cy="288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3312" y="4080"/>
              <a:ext cx="51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H="1">
              <a:off x="2352" y="4080"/>
              <a:ext cx="50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840" y="3936"/>
              <a:ext cx="1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2400"/>
                <a:t>Thixotropic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1296" y="3936"/>
              <a:ext cx="11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2400">
                  <a:ea typeface="MS PGothic" pitchFamily="34" charset="-128"/>
                </a:rPr>
                <a:t>Newtonian</a:t>
              </a:r>
              <a:endParaRPr lang="en-US" altLang="ja-JP" sz="2400">
                <a:ea typeface="MS PGothic" pitchFamily="34" charset="-128"/>
              </a:endParaRPr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1600200" y="1447800"/>
            <a:ext cx="6477000" cy="4114800"/>
            <a:chOff x="768" y="480"/>
            <a:chExt cx="4416" cy="3216"/>
          </a:xfrm>
        </p:grpSpPr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768" y="3696"/>
              <a:ext cx="44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V="1">
              <a:off x="768" y="480"/>
              <a:ext cx="0" cy="32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53400" y="5257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ea typeface="MS PGothic" pitchFamily="34" charset="-128"/>
              </a:rPr>
              <a:t>ＴＩ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683568" y="838200"/>
            <a:ext cx="1656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Viscosity</a:t>
            </a:r>
            <a:endParaRPr lang="ko-KR" altLang="en-US" sz="2400" dirty="0"/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46847" y="1295400"/>
            <a:ext cx="739053" cy="4267200"/>
            <a:chOff x="97" y="768"/>
            <a:chExt cx="479" cy="2688"/>
          </a:xfrm>
        </p:grpSpPr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97" y="1824"/>
              <a:ext cx="479" cy="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dirty="0" smtClean="0"/>
                <a:t>Viscosity </a:t>
              </a:r>
              <a:r>
                <a:rPr lang="en-US" altLang="ko-KR" dirty="0" err="1" smtClean="0"/>
                <a:t>propety</a:t>
              </a:r>
              <a:endParaRPr lang="ko-KR" altLang="en-US" dirty="0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V="1">
              <a:off x="384" y="1008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4" y="2448"/>
              <a:ext cx="0" cy="7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40" y="768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>
                  <a:ea typeface="MS PGothic" pitchFamily="34" charset="-128"/>
                </a:rPr>
                <a:t>大</a:t>
              </a: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220" y="3168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>
                  <a:ea typeface="MS PGothic" pitchFamily="34" charset="-128"/>
                </a:rPr>
                <a:t>小</a:t>
              </a:r>
            </a:p>
          </p:txBody>
        </p:sp>
      </p:grp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971800" y="3581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 sz="2400">
              <a:ea typeface="MS PGothic" pitchFamily="34" charset="-128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905000" y="1219200"/>
            <a:ext cx="652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solidFill>
                  <a:srgbClr val="0000FF"/>
                </a:solidFill>
                <a:ea typeface="MS PGothic" pitchFamily="34" charset="-128"/>
              </a:rPr>
              <a:t>    ●</a:t>
            </a:r>
            <a:r>
              <a:rPr lang="ja-JP" altLang="en-US" sz="2000">
                <a:solidFill>
                  <a:srgbClr val="0000FF"/>
                </a:solidFill>
                <a:ea typeface="MS PGothic" pitchFamily="34" charset="-128"/>
              </a:rPr>
              <a:t>：</a:t>
            </a:r>
            <a:r>
              <a:rPr lang="en-US" altLang="ko-KR" sz="2000">
                <a:solidFill>
                  <a:srgbClr val="0000FF"/>
                </a:solidFill>
              </a:rPr>
              <a:t>Solvent type</a:t>
            </a:r>
            <a:r>
              <a:rPr lang="ja-JP" altLang="en-US" sz="2000">
                <a:ea typeface="MS PGothic" pitchFamily="34" charset="-128"/>
              </a:rPr>
              <a:t>             </a:t>
            </a:r>
            <a:r>
              <a:rPr lang="en-US" altLang="ja-JP" sz="2400">
                <a:solidFill>
                  <a:srgbClr val="0000FF"/>
                </a:solidFill>
                <a:ea typeface="MS PGothic" pitchFamily="34" charset="-128"/>
              </a:rPr>
              <a:t>○</a:t>
            </a:r>
            <a:r>
              <a:rPr lang="en-US" altLang="ja-JP" sz="2000">
                <a:ea typeface="MS PGothic" pitchFamily="34" charset="-128"/>
              </a:rPr>
              <a:t>:</a:t>
            </a:r>
            <a:r>
              <a:rPr lang="en-US" altLang="ko-KR" sz="2000">
                <a:solidFill>
                  <a:srgbClr val="0000FF"/>
                </a:solidFill>
              </a:rPr>
              <a:t> Solvent free</a:t>
            </a:r>
            <a:r>
              <a:rPr lang="ja-JP" altLang="en-US" sz="2000">
                <a:ea typeface="MS PGothic" pitchFamily="34" charset="-128"/>
              </a:rPr>
              <a:t> </a:t>
            </a:r>
            <a:endParaRPr lang="en-US" altLang="ko-KR" sz="2000">
              <a:solidFill>
                <a:schemeClr val="accent2"/>
              </a:solidFill>
            </a:endParaRP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3203848" y="2204864"/>
            <a:ext cx="2713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400" dirty="0">
                <a:solidFill>
                  <a:srgbClr val="0000FF"/>
                </a:solidFill>
                <a:ea typeface="MS PGothic" pitchFamily="34" charset="-128"/>
              </a:rPr>
              <a:t> </a:t>
            </a:r>
            <a:r>
              <a:rPr lang="en-US" altLang="ja-JP" sz="2400" dirty="0">
                <a:solidFill>
                  <a:srgbClr val="0000FF"/>
                </a:solidFill>
                <a:ea typeface="MS PGothic" pitchFamily="34" charset="-128"/>
              </a:rPr>
              <a:t>●</a:t>
            </a:r>
            <a:r>
              <a:rPr lang="en-US" altLang="ja-JP" sz="1600" dirty="0">
                <a:solidFill>
                  <a:srgbClr val="0000FF"/>
                </a:solidFill>
                <a:ea typeface="MS PGothic" pitchFamily="34" charset="-128"/>
              </a:rPr>
              <a:t> </a:t>
            </a:r>
            <a:r>
              <a:rPr lang="en-US" altLang="ja-JP" sz="1600" dirty="0" smtClean="0">
                <a:solidFill>
                  <a:srgbClr val="0000FF"/>
                </a:solidFill>
                <a:ea typeface="MS PGothic" pitchFamily="34" charset="-128"/>
              </a:rPr>
              <a:t>UNIFLOW TN-1009</a:t>
            </a:r>
            <a:endParaRPr lang="en-US" altLang="ja-JP" sz="160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2771800" y="3429000"/>
            <a:ext cx="2952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>
                <a:solidFill>
                  <a:srgbClr val="0000FF"/>
                </a:solidFill>
                <a:ea typeface="MS PGothic" pitchFamily="34" charset="-128"/>
              </a:rPr>
              <a:t>● </a:t>
            </a:r>
            <a:r>
              <a:rPr lang="en-US" altLang="ja-JP" sz="1600" dirty="0" smtClean="0">
                <a:solidFill>
                  <a:srgbClr val="0000FF"/>
                </a:solidFill>
                <a:ea typeface="MS PGothic" pitchFamily="34" charset="-128"/>
              </a:rPr>
              <a:t>UNIFLOW </a:t>
            </a:r>
            <a:r>
              <a:rPr lang="en-US" altLang="ko-KR" sz="1600" dirty="0" smtClean="0">
                <a:solidFill>
                  <a:srgbClr val="0000FF"/>
                </a:solidFill>
                <a:ea typeface="MS PGothic" pitchFamily="34" charset="-128"/>
              </a:rPr>
              <a:t>TN </a:t>
            </a:r>
            <a:r>
              <a:rPr lang="en-US" altLang="ko-KR" sz="1600" dirty="0">
                <a:solidFill>
                  <a:srgbClr val="0000FF"/>
                </a:solidFill>
                <a:ea typeface="MS PGothic" pitchFamily="34" charset="-128"/>
              </a:rPr>
              <a:t>622N</a:t>
            </a:r>
            <a:endParaRPr lang="en-US" altLang="ja-JP" sz="160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2411413" y="4005263"/>
            <a:ext cx="265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  <a:ea typeface="MS PGothic" pitchFamily="34" charset="-128"/>
              </a:rPr>
              <a:t>○</a:t>
            </a:r>
            <a:r>
              <a:rPr lang="en-US" altLang="ko-KR" sz="1600" dirty="0" smtClean="0">
                <a:solidFill>
                  <a:srgbClr val="0000FF"/>
                </a:solidFill>
              </a:rPr>
              <a:t> UNIFLOW TN-</a:t>
            </a:r>
            <a:r>
              <a:rPr lang="en-US" altLang="ko-KR" sz="1600" dirty="0" smtClean="0">
                <a:solidFill>
                  <a:srgbClr val="0000FF"/>
                </a:solidFill>
                <a:ea typeface="MS PGothic" pitchFamily="34" charset="-128"/>
              </a:rPr>
              <a:t>1000</a:t>
            </a:r>
            <a:endParaRPr lang="en-US" altLang="ja-JP" sz="160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2771800" y="2780928"/>
            <a:ext cx="2736850" cy="4619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ja-JP" sz="2400" dirty="0">
                <a:solidFill>
                  <a:srgbClr val="0000FF"/>
                </a:solidFill>
                <a:ea typeface="MS PGothic" pitchFamily="34" charset="-128"/>
              </a:rPr>
              <a:t>○ </a:t>
            </a:r>
            <a:r>
              <a:rPr lang="en-US" altLang="ja-JP" sz="1600" dirty="0" smtClean="0">
                <a:solidFill>
                  <a:srgbClr val="0000FF"/>
                </a:solidFill>
                <a:ea typeface="MS PGothic" pitchFamily="34" charset="-128"/>
              </a:rPr>
              <a:t>UNIFLOW TN-1002</a:t>
            </a:r>
            <a:endParaRPr lang="en-US" altLang="ja-JP" sz="160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2124075" y="4652963"/>
            <a:ext cx="265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  <a:ea typeface="MS PGothic" pitchFamily="34" charset="-128"/>
              </a:rPr>
              <a:t>○</a:t>
            </a:r>
            <a:r>
              <a:rPr lang="en-US" altLang="ko-KR" sz="1600" dirty="0" smtClean="0">
                <a:solidFill>
                  <a:srgbClr val="0000FF"/>
                </a:solidFill>
              </a:rPr>
              <a:t>UNIFLOW TN-1500</a:t>
            </a:r>
            <a:endParaRPr lang="en-US" altLang="ja-JP" sz="160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195513" y="1125538"/>
            <a:ext cx="5113337" cy="6477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4. Product List of Preservative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625" y="714375"/>
          <a:ext cx="8143933" cy="4572033"/>
        </p:xfrm>
        <a:graphic>
          <a:graphicData uri="http://schemas.openxmlformats.org/drawingml/2006/table">
            <a:tbl>
              <a:tblPr/>
              <a:tblGrid>
                <a:gridCol w="1881245"/>
                <a:gridCol w="1106567"/>
                <a:gridCol w="2000789"/>
                <a:gridCol w="3155332"/>
              </a:tblGrid>
              <a:tr h="500067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Product Name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굴림"/>
                          <a:cs typeface="Times New Roman"/>
                        </a:rPr>
                        <a:t>Type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굴림"/>
                          <a:cs typeface="Times New Roman"/>
                        </a:rPr>
                        <a:t>Application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굴림"/>
                          <a:cs typeface="Times New Roman"/>
                        </a:rPr>
                        <a:t>Feature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Arial"/>
                          <a:ea typeface="맑은 고딕"/>
                          <a:cs typeface="Times New Roman"/>
                        </a:rPr>
                        <a:t>UNIFLOW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CIDE-315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Hydro alcohol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Water based color, resin, emulsion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No heavy metals contained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Effective </a:t>
                      </a:r>
                      <a:r>
                        <a:rPr lang="en-US" sz="1000" kern="100" dirty="0" smtClean="0">
                          <a:latin typeface="Arial"/>
                          <a:ea typeface="맑은 고딕"/>
                          <a:cs typeface="Times New Roman"/>
                        </a:rPr>
                        <a:t>for pH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more 8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Safe sterilizing effect. no bad odor.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100" dirty="0" smtClean="0">
                          <a:latin typeface="Arial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CIDE-200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Triazine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Water based color, resin, emulsion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Low toxic preservative without heavy metals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Effective </a:t>
                      </a:r>
                      <a:r>
                        <a:rPr lang="en-US" sz="1000" kern="100" dirty="0" smtClean="0">
                          <a:latin typeface="Arial"/>
                          <a:ea typeface="맑은 고딕"/>
                          <a:cs typeface="Times New Roman"/>
                        </a:rPr>
                        <a:t>for pH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more 8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100" dirty="0" smtClean="0">
                          <a:latin typeface="Arial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CIDE-115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Hydro alcohol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- Water based color, resin, emulsion paint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No heavy metals contained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Effective for pH more 8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Safe sterilizing effect. no bad odor.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100" dirty="0" smtClean="0">
                          <a:latin typeface="Arial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CIDE-135S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CMIT &amp; others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- Water based color, resin, emulsion paint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Low toxic preservative without heavy metals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Excellent sterilizing performance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 Effective for pH 4~7, no bad odor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5. Product list of wetting agent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57188" y="642938"/>
          <a:ext cx="8572559" cy="5819269"/>
        </p:xfrm>
        <a:graphic>
          <a:graphicData uri="http://schemas.openxmlformats.org/drawingml/2006/table">
            <a:tbl>
              <a:tblPr/>
              <a:tblGrid>
                <a:gridCol w="1452976"/>
                <a:gridCol w="726488"/>
                <a:gridCol w="2106816"/>
                <a:gridCol w="4286279"/>
              </a:tblGrid>
              <a:tr h="39922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Product Name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굴림"/>
                          <a:cs typeface="Times New Roman"/>
                        </a:rPr>
                        <a:t>Type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굴림"/>
                          <a:cs typeface="Times New Roman"/>
                        </a:rPr>
                        <a:t>Application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굴림"/>
                          <a:cs typeface="Times New Roman"/>
                        </a:rPr>
                        <a:t>Feature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5319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Arial"/>
                          <a:ea typeface="바탕"/>
                          <a:cs typeface="Times New Roman"/>
                        </a:rPr>
                        <a:t> 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Arial"/>
                          <a:ea typeface="바탕"/>
                          <a:cs typeface="Times New Roman"/>
                        </a:rPr>
                        <a:t>WT-100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Non-ionic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50%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-Water based paint and ink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-Coating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2390" algn="just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latin typeface="Arial"/>
                          <a:ea typeface="돋움"/>
                          <a:cs typeface="Times New Roman"/>
                        </a:rPr>
                        <a:t>-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Provides defect-free </a:t>
                      </a:r>
                      <a:r>
                        <a:rPr lang="en-US" sz="1000" kern="100" dirty="0" err="1">
                          <a:latin typeface="Arial"/>
                          <a:ea typeface="맑은 고딕"/>
                          <a:cs typeface="Times New Roman"/>
                        </a:rPr>
                        <a:t>defoaming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 and dynamic wetting benefits in waterborne coatings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Arial"/>
                          <a:ea typeface="바탕"/>
                          <a:cs typeface="Times New Roman"/>
                        </a:rPr>
                        <a:t>-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Inhibits foam generation in processing and application with added surface tension reduction that improves substrate wetting and appearance.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692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Arial"/>
                          <a:ea typeface="바탕"/>
                          <a:cs typeface="Times New Roman"/>
                        </a:rPr>
                        <a:t> 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Arial"/>
                          <a:ea typeface="바탕"/>
                          <a:cs typeface="Times New Roman"/>
                        </a:rPr>
                        <a:t>WT-110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2390" algn="ctr" latinLnBrk="0">
                        <a:spcAft>
                          <a:spcPts val="0"/>
                        </a:spcAft>
                      </a:pPr>
                      <a:r>
                        <a:rPr lang="en-US" sz="1000" kern="0">
                          <a:latin typeface="Arial"/>
                          <a:ea typeface="돋움"/>
                          <a:cs typeface="Times New Roman"/>
                        </a:rPr>
                        <a:t>Non-ionic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0">
                          <a:latin typeface="Arial"/>
                          <a:ea typeface="돋움"/>
                          <a:cs typeface="Times New Roman"/>
                        </a:rPr>
                        <a:t>80%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-Water based paint and ink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Arial"/>
                          <a:ea typeface="맑은 고딕"/>
                          <a:cs typeface="Times New Roman"/>
                        </a:rPr>
                        <a:t>-Coating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2390" algn="just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latin typeface="Arial"/>
                          <a:ea typeface="돋움"/>
                          <a:cs typeface="Times New Roman"/>
                        </a:rPr>
                        <a:t>-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Provides defect-free </a:t>
                      </a:r>
                      <a:r>
                        <a:rPr lang="en-US" sz="1000" kern="100" dirty="0" err="1">
                          <a:latin typeface="Arial"/>
                          <a:ea typeface="맑은 고딕"/>
                          <a:cs typeface="Times New Roman"/>
                        </a:rPr>
                        <a:t>defoaming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 and dynamic wetting benefits in waterborne coatings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Arial"/>
                          <a:ea typeface="바탕"/>
                          <a:cs typeface="Times New Roman"/>
                        </a:rPr>
                        <a:t>- </a:t>
                      </a:r>
                      <a:r>
                        <a:rPr lang="en-US" sz="1000" kern="100" dirty="0">
                          <a:latin typeface="Arial"/>
                          <a:ea typeface="맑은 고딕"/>
                          <a:cs typeface="Times New Roman"/>
                        </a:rPr>
                        <a:t>Inhibits foam generation in processing and application with added surface tension reduction that improves substrate wetting and appearance.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261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-WT </a:t>
                      </a: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366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Non-ionic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70%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Water based paint and emulsion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Non-ionic wetting agent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Excellent wetting property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No coagulation problems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WT-900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Non-ionic 100%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Water based paint, ink, adhesive, UV paint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Modified silicon surfactant, polyether</a:t>
                      </a: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water based coatings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 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Good </a:t>
                      </a:r>
                      <a:r>
                        <a:rPr lang="en-US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effect  d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ecreasing </a:t>
                      </a: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surface tension, give excellent wetting property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WT-901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Non-ionic 100%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Water based paint, ink,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Paper</a:t>
                      </a:r>
                      <a:r>
                        <a:rPr lang="en-US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coating paint, latex</a:t>
                      </a:r>
                      <a:endParaRPr lang="ko-KR" altLang="en-US" sz="1000" kern="100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Good </a:t>
                      </a:r>
                      <a:r>
                        <a:rPr lang="en-US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effect  d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ecreasing surface tension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Improve wetting ability and leveling property or paint and  emulsion 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8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WT-972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Non-ionic 100%</a:t>
                      </a:r>
                      <a:endParaRPr lang="ko-KR" altLang="ko-KR" sz="100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Water based paint and ink</a:t>
                      </a:r>
                      <a:endParaRPr lang="en-US" altLang="ko-KR" sz="1000" kern="100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High performance wetting agent for wide range of pH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Low foaming wetting agent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Good wetting, leveling property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No craters, Improve workability and storability </a:t>
                      </a:r>
                      <a:endParaRPr lang="ko-KR" altLang="ko-KR" sz="1000" kern="100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1985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WT-973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Non-ionic 100%</a:t>
                      </a:r>
                      <a:endParaRPr lang="ko-KR" altLang="ko-KR" sz="100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Water based inorganic pigment, paint, ink, adhesive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Emulsion, Latex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Good effect decreasing surface tension, give excellent wetting property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Protect from discoloration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High performance wetting agent for wide range of pH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Non-silicon type, good recoating ability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34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-WT </a:t>
                      </a:r>
                      <a:r>
                        <a:rPr lang="en-US" sz="100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980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Non-ionic 100%</a:t>
                      </a:r>
                      <a:endParaRPr lang="ko-KR" altLang="en-US" sz="100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Water based paint and ink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Paper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coating paint, emulsion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Latex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Good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ability to decrease surface tension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Excellent wetting ability and leveling performance.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Low foams</a:t>
                      </a:r>
                      <a:endParaRPr lang="ko-KR" sz="100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1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-WT 984</a:t>
                      </a:r>
                      <a:endParaRPr lang="ko-KR" altLang="ko-KR" sz="1000" kern="100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Non-ionic 100%</a:t>
                      </a:r>
                      <a:endParaRPr lang="ko-KR" altLang="ko-KR" sz="100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Water based paint and ink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Paper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coating paint, emulsion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Latex</a:t>
                      </a:r>
                      <a:endParaRPr lang="ko-KR" altLang="ko-KR" sz="100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Good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ability to decrease surface tension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Excellent wetting ability and leveling performance.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Low foams</a:t>
                      </a:r>
                      <a:endParaRPr lang="ko-KR" altLang="ko-KR" sz="100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6. UV monomers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79512" y="764702"/>
          <a:ext cx="8784976" cy="5184576"/>
        </p:xfrm>
        <a:graphic>
          <a:graphicData uri="http://schemas.openxmlformats.org/drawingml/2006/table">
            <a:tbl>
              <a:tblPr/>
              <a:tblGrid>
                <a:gridCol w="971450"/>
                <a:gridCol w="1642261"/>
                <a:gridCol w="653428"/>
                <a:gridCol w="943840"/>
                <a:gridCol w="580825"/>
                <a:gridCol w="943840"/>
                <a:gridCol w="594680"/>
                <a:gridCol w="2454652"/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Product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Name</a:t>
                      </a: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Description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Func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.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Color</a:t>
                      </a:r>
                      <a:endParaRPr lang="en-US" sz="1000" b="1" i="0" u="none" strike="noStrike" dirty="0" smtClean="0">
                        <a:solidFill>
                          <a:srgbClr val="FFFFFF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lbertus MT"/>
                      </a:endParaRPr>
                    </a:p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(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GARDNER) </a:t>
                      </a: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Solid</a:t>
                      </a:r>
                      <a:endParaRPr lang="en-US" altLang="ko-KR" sz="1000" b="1" i="0" u="none" strike="noStrike" dirty="0" smtClean="0">
                        <a:solidFill>
                          <a:srgbClr val="FFFFFF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lbertus MT"/>
                      </a:endParaRPr>
                    </a:p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(%) </a:t>
                      </a:r>
                      <a:endParaRPr lang="en-US" altLang="ko-KR" sz="1000" b="1" i="0" u="none" strike="noStrike" dirty="0">
                        <a:solidFill>
                          <a:srgbClr val="FFFFFF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lbertus MT"/>
                      </a:endParaRP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Viscosity</a:t>
                      </a:r>
                      <a:endParaRPr lang="en-US" sz="1000" b="1" i="0" u="none" strike="noStrike" dirty="0" smtClean="0">
                        <a:solidFill>
                          <a:srgbClr val="FFFFFF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lbertus MT"/>
                      </a:endParaRPr>
                    </a:p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(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at 25℃) </a:t>
                      </a: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Mw</a:t>
                      </a:r>
                      <a:r>
                        <a:rPr lang="ko-KR" alt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　</a:t>
                      </a: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Characteristics</a:t>
                      </a:r>
                      <a:r>
                        <a:rPr lang="ko-KR" alt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　</a:t>
                      </a:r>
                    </a:p>
                  </a:txBody>
                  <a:tcPr marL="6476" marR="6476" marT="6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UNIMER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2000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(HDDA)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Hexanediol 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Diacrylate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2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≤1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100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5~15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226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Good adhesion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Low volatility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Fast curing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UNIMER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3000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(TMPTA)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TrimethylolPropane</a:t>
                      </a:r>
                      <a:endParaRPr lang="en-US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Triacrylate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3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≤1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100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80~120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296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Good abrasion resistance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Low volatility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Fast curing</a:t>
                      </a:r>
                      <a:endParaRPr 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120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UNIMER 3401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(PETA)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Pentaerythritol</a:t>
                      </a:r>
                      <a:endParaRPr lang="en-US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 </a:t>
                      </a: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Triacrylate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3~4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≤</a:t>
                      </a: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100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1,000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298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+mn-ea"/>
                          <a:cs typeface="+mn-cs"/>
                        </a:rPr>
                        <a:t>Very fast cure response when exposed to Ultraviolet or electron beam.</a:t>
                      </a:r>
                      <a:endParaRPr lang="en-US" altLang="ko-KR" sz="10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+mn-ea"/>
                        <a:cs typeface="+mn-cs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UNIMER 4612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(DPHA)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Dipentaerythritol</a:t>
                      </a:r>
                      <a:endParaRPr lang="en-US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 </a:t>
                      </a:r>
                      <a:r>
                        <a:rPr lang="en-US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Hexaacrylate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5~6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≤</a:t>
                      </a: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2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100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5,000~9,000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540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High </a:t>
                      </a: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density of </a:t>
                      </a:r>
                      <a:r>
                        <a:rPr lang="en-US" sz="1000" kern="1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Acrylate</a:t>
                      </a: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 make high </a:t>
                      </a: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surface-hardness</a:t>
                      </a:r>
                      <a:r>
                        <a:rPr lang="en-US" sz="1000" kern="1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 and h</a:t>
                      </a: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igh </a:t>
                      </a: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curing velocity, low odor, low skin </a:t>
                      </a:r>
                      <a:r>
                        <a:rPr 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irritancy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UNIMER 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5600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(DPPA)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Dipentaerythritol</a:t>
                      </a:r>
                      <a:endParaRPr lang="en-US" alt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Pentaacrylate</a:t>
                      </a:r>
                      <a:endParaRPr lang="en-US" alt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5~6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≤</a:t>
                      </a: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100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5,000~9,000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524</a:t>
                      </a:r>
                      <a:endParaRPr lang="ko-KR" sz="1000" kern="1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High density of </a:t>
                      </a:r>
                      <a:r>
                        <a:rPr lang="en-US" altLang="ko-KR" sz="1000" kern="1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Acrylate</a:t>
                      </a: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 make high surface-hardness</a:t>
                      </a:r>
                      <a:r>
                        <a:rPr lang="en-US" altLang="ko-KR" sz="1000" kern="1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 and h</a:t>
                      </a:r>
                      <a:r>
                        <a:rPr lang="en-US" altLang="ko-KR" sz="1000" kern="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lbertus MT" pitchFamily="18" charset="0"/>
                          <a:ea typeface="Arial Unicode MS" pitchFamily="50" charset="-127"/>
                          <a:cs typeface="Arial Unicode MS" pitchFamily="50" charset="-127"/>
                        </a:rPr>
                        <a:t>igh curing velocity, low odor, low skin irritancy</a:t>
                      </a:r>
                      <a:endParaRPr lang="ko-KR" altLang="ko-KR" sz="1000" kern="1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lbertus MT" pitchFamily="18" charset="0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6. UV functional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acrylate</a:t>
            </a: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oligomer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79512" y="620689"/>
          <a:ext cx="8784977" cy="5736828"/>
        </p:xfrm>
        <a:graphic>
          <a:graphicData uri="http://schemas.openxmlformats.org/drawingml/2006/table">
            <a:tbl>
              <a:tblPr/>
              <a:tblGrid>
                <a:gridCol w="878120"/>
                <a:gridCol w="817559"/>
                <a:gridCol w="1078724"/>
                <a:gridCol w="825997"/>
                <a:gridCol w="5184577"/>
              </a:tblGrid>
              <a:tr h="8979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Product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Name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NV 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Viscosity</a:t>
                      </a:r>
                      <a:b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(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cPs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, 25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바탕"/>
                        </a:rPr>
                        <a:t>℃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) 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Func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. 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lbertus MT"/>
                        </a:rPr>
                        <a:t>Characteristics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384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8205H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65± 2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(HDDA)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(25℃</a:t>
                      </a:r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)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1,400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7883" marR="118241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2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Good flexibility , good adhesive performance, Non-yellowing, High solvent resistance</a:t>
                      </a:r>
                    </a:p>
                  </a:txBody>
                  <a:tcPr marL="118241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75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8205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100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</a:t>
                      </a:r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(40℃) 13,600 </a:t>
                      </a:r>
                    </a:p>
                  </a:txBody>
                  <a:tcPr marL="7883" marR="118241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2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Good flexibility , good adhesive performance, Non-yellowing, High solvent resistance</a:t>
                      </a:r>
                    </a:p>
                  </a:txBody>
                  <a:tcPr marL="118241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0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8300F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3F75"/>
                          </a:solidFill>
                          <a:latin typeface="Albertus MT"/>
                        </a:rPr>
                        <a:t>70 ±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300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14287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Low viscosity &amp; flexibility, Outstanding toughness &amp; stain resistance, Non-yellowing</a:t>
                      </a:r>
                    </a:p>
                  </a:txBody>
                  <a:tcPr marL="1428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75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8300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8,000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14287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Good flexibility , toughness and exterior durability</a:t>
                      </a:r>
                      <a:b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Very low viscosity coatings</a:t>
                      </a:r>
                    </a:p>
                  </a:txBody>
                  <a:tcPr marL="1428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75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8300T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100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  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70,000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7883" marR="118241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2</a:t>
                      </a: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Good abrasion resistance, Good flexibility &amp; heat resistance, Exterior durability, </a:t>
                      </a:r>
                      <a:endParaRPr lang="en-US" sz="1000" b="0" i="0" u="none" strike="noStrike" dirty="0" smtClean="0">
                        <a:solidFill>
                          <a:srgbClr val="003F75"/>
                        </a:solidFill>
                        <a:latin typeface="Albertus MT"/>
                      </a:endParaRP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Excellent </a:t>
                      </a:r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toughness, Adhesion to various substrate, Non-yellowing</a:t>
                      </a:r>
                    </a:p>
                  </a:txBody>
                  <a:tcPr marL="118241" marR="7883" marT="78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0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8856T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80 ±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780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14287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High hardness &amp; scratch resistance, High solvent resistance, </a:t>
                      </a:r>
                      <a:endParaRPr lang="en-US" sz="1000" b="0" i="0" u="none" strike="noStrike" dirty="0" smtClean="0">
                        <a:solidFill>
                          <a:srgbClr val="003F75"/>
                        </a:solidFill>
                        <a:latin typeface="Albertus MT"/>
                      </a:endParaRP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High </a:t>
                      </a:r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gloss, Extremely fast cure speed, Non-yellowing</a:t>
                      </a:r>
                    </a:p>
                  </a:txBody>
                  <a:tcPr marL="1428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43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8859T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100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20,000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14287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High hardness &amp; scratch resistance, High solvent resistance, </a:t>
                      </a:r>
                      <a:endParaRPr lang="en-US" sz="1000" b="0" i="0" u="none" strike="noStrike" dirty="0" smtClean="0">
                        <a:solidFill>
                          <a:srgbClr val="003F75"/>
                        </a:solidFill>
                        <a:latin typeface="Albertus MT"/>
                      </a:endParaRP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High </a:t>
                      </a:r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gloss, Extremely fast cure </a:t>
                      </a:r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speed,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 , Non-yellowing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1428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75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8960T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3F75"/>
                          </a:solidFill>
                          <a:latin typeface="Albertus MT"/>
                        </a:rPr>
                        <a:t>75 ±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        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2,500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14287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3F75"/>
                          </a:solidFill>
                          <a:latin typeface="Albertus M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High hardness &amp; excellent abrasion resistance, High scratch &amp; solvent resistance, </a:t>
                      </a:r>
                      <a:endParaRPr lang="en-US" sz="1000" b="0" i="0" u="none" strike="noStrike" dirty="0" smtClean="0">
                        <a:solidFill>
                          <a:srgbClr val="003F75"/>
                        </a:solidFill>
                        <a:latin typeface="Albertus MT"/>
                      </a:endParaRP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Good </a:t>
                      </a:r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toughness &amp; gloss, Non-yellowing</a:t>
                      </a:r>
                    </a:p>
                  </a:txBody>
                  <a:tcPr marL="1428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43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UNIMER </a:t>
                      </a: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8906T</a:t>
                      </a:r>
                      <a:endParaRPr lang="en-US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o-KR" alt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    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50,000 </a:t>
                      </a:r>
                      <a:endParaRPr lang="en-US" altLang="ko-KR" sz="1000" b="0" i="0" u="none" strike="noStrike" dirty="0">
                        <a:solidFill>
                          <a:srgbClr val="003F75"/>
                        </a:solidFill>
                        <a:latin typeface="Albertus MT"/>
                      </a:endParaRPr>
                    </a:p>
                  </a:txBody>
                  <a:tcPr marL="9525" marR="14287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3F75"/>
                          </a:solidFill>
                          <a:latin typeface="Albertus M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Very high hardness &amp; excellent scratch resistance, Excellent chemical resistance, </a:t>
                      </a:r>
                      <a:endParaRPr lang="en-US" sz="1000" b="0" i="0" u="none" strike="noStrike" dirty="0" smtClean="0">
                        <a:solidFill>
                          <a:srgbClr val="003F75"/>
                        </a:solidFill>
                        <a:latin typeface="Albertus MT"/>
                      </a:endParaRP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3F75"/>
                          </a:solidFill>
                          <a:latin typeface="Albertus MT"/>
                        </a:rPr>
                        <a:t>Extremely </a:t>
                      </a:r>
                      <a:r>
                        <a:rPr lang="en-US" sz="1000" b="0" i="0" u="none" strike="noStrike" dirty="0">
                          <a:solidFill>
                            <a:srgbClr val="003F75"/>
                          </a:solidFill>
                          <a:latin typeface="Albertus MT"/>
                        </a:rPr>
                        <a:t>fast cure speed, Non-yellowing</a:t>
                      </a:r>
                    </a:p>
                  </a:txBody>
                  <a:tcPr marL="1428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회사로고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509120"/>
            <a:ext cx="1080120" cy="74853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79712" y="2204864"/>
            <a:ext cx="6408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0" dirty="0" smtClean="0"/>
              <a:t>Thank you</a:t>
            </a:r>
            <a:endParaRPr lang="ko-KR" alt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2675648" y="4581128"/>
            <a:ext cx="398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J&amp;C Global Tech. Co., Ltd.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5283205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101-911 CHUNUI TECHNOPARK, CHUNUI-DONG, WONMI-GU, BUCHEON-CITY, KYUNGGI-DO, 420-857, SOUTH KOREA</a:t>
            </a:r>
          </a:p>
          <a:p>
            <a:r>
              <a:rPr lang="en-US" altLang="ko-KR" sz="1400" dirty="0" smtClean="0"/>
              <a:t>TEL: +82-32-613-4211     FAX: +82-32-613-4213</a:t>
            </a:r>
          </a:p>
          <a:p>
            <a:r>
              <a:rPr lang="en-US" altLang="ko-KR" sz="1400" dirty="0" smtClean="0"/>
              <a:t>E-MAIL: juno4122@jncgt.com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468313" y="1196975"/>
            <a:ext cx="2786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CONTENTS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849312" y="1906588"/>
            <a:ext cx="509083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ko-KR" b="1" dirty="0" err="1" smtClean="0">
                <a:latin typeface="돋움" pitchFamily="50" charset="-127"/>
                <a:ea typeface="돋움" pitchFamily="50" charset="-127"/>
                <a:cs typeface="Arial" pitchFamily="34" charset="0"/>
              </a:rPr>
              <a:t>Defoamers</a:t>
            </a:r>
            <a:endParaRPr lang="en-US" altLang="ko-KR" b="1" dirty="0" smtClean="0"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  <a:cs typeface="Arial" pitchFamily="34" charset="0"/>
              </a:rPr>
              <a:t>Dispersant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ko-KR" b="1" dirty="0" err="1" smtClean="0">
                <a:latin typeface="돋움" pitchFamily="50" charset="-127"/>
                <a:ea typeface="돋움" pitchFamily="50" charset="-127"/>
                <a:cs typeface="Arial" pitchFamily="34" charset="0"/>
              </a:rPr>
              <a:t>Rheology</a:t>
            </a:r>
            <a:r>
              <a:rPr lang="en-US" altLang="ko-KR" b="1" dirty="0" smtClean="0">
                <a:latin typeface="돋움" pitchFamily="50" charset="-127"/>
                <a:ea typeface="돋움" pitchFamily="50" charset="-127"/>
                <a:cs typeface="Arial" pitchFamily="34" charset="0"/>
              </a:rPr>
              <a:t> modifiers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  <a:cs typeface="Arial" pitchFamily="34" charset="0"/>
              </a:rPr>
              <a:t> Preservative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  <a:cs typeface="Arial" pitchFamily="34" charset="0"/>
              </a:rPr>
              <a:t> Wetting agent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  <a:cs typeface="Arial" pitchFamily="34" charset="0"/>
              </a:rPr>
              <a:t> UV-Monomers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1-2. Classification of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Defoamer</a:t>
            </a:r>
            <a:endParaRPr lang="ko-KR" altLang="en-US" b="1" dirty="0" smtClean="0">
              <a:latin typeface="돋움" pitchFamily="50" charset="-127"/>
              <a:ea typeface="돋움" pitchFamily="50" charset="-127"/>
            </a:endParaRPr>
          </a:p>
          <a:p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95288" y="765176"/>
          <a:ext cx="8352928" cy="5328119"/>
        </p:xfrm>
        <a:graphic>
          <a:graphicData uri="http://schemas.openxmlformats.org/drawingml/2006/table">
            <a:tbl>
              <a:tblPr/>
              <a:tblGrid>
                <a:gridCol w="1229583"/>
                <a:gridCol w="1333099"/>
                <a:gridCol w="2455710"/>
                <a:gridCol w="1543589"/>
                <a:gridCol w="1790947"/>
              </a:tblGrid>
              <a:tr h="16600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Type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Composition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Feature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Application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Product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Name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93211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Mineral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Oil type</a:t>
                      </a:r>
                      <a:endParaRPr lang="en-US" altLang="ko-KR" sz="1000" kern="100" dirty="0" smtClean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Mainly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mineral oil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Construction paint, Finishing Materials, Latex, etc, wide usage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Matt, Semi-gloss,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emulsion, Latex, Plastic, etc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UNIFLOW-NXZ,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UNIFLOW-NDW,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UNIFLOW DF-311,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UNIFLOW-313K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968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Modified silicon type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lt"/>
                        </a:rPr>
                        <a:t>Strong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</a:t>
                      </a:r>
                      <a:r>
                        <a:rPr lang="en-US" altLang="ko-KR" sz="1000" baseline="0" dirty="0" err="1" smtClean="0">
                          <a:latin typeface="+mn-lt"/>
                        </a:rPr>
                        <a:t>lypophilic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silicon oil emulsion</a:t>
                      </a:r>
                      <a:endParaRPr lang="en-US" altLang="ko-KR" sz="1000" dirty="0" smtClean="0">
                        <a:latin typeface="+mn-lt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No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gloss loss</a:t>
                      </a:r>
                      <a:endParaRPr lang="en-US" altLang="ko-KR" sz="1000" kern="100" dirty="0" smtClean="0">
                        <a:latin typeface="+mn-lt"/>
                        <a:ea typeface="맑은 고딕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No color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identification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Clear Paint, Less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PVC contents paint for wood, Gloss paint, etc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UNIFLOW DF-399,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UNIFLOW DF-300,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UNIFLOW-DEFOAMER 1311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55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Oil based type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lt"/>
                        </a:rPr>
                        <a:t>Modified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</a:t>
                      </a:r>
                      <a:r>
                        <a:rPr lang="en-US" altLang="ko-KR" sz="1000" baseline="0" dirty="0" err="1" smtClean="0">
                          <a:latin typeface="+mn-lt"/>
                        </a:rPr>
                        <a:t>fluor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sz="1000" dirty="0" smtClean="0">
                          <a:latin typeface="+mn-lt"/>
                        </a:rPr>
                        <a:t>Poly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-</a:t>
                      </a:r>
                      <a:r>
                        <a:rPr lang="en-US" altLang="ko-KR" sz="1000" baseline="0" dirty="0" err="1" smtClean="0">
                          <a:latin typeface="+mn-lt"/>
                        </a:rPr>
                        <a:t>siloxane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</a:t>
                      </a:r>
                      <a:endParaRPr lang="ko-KR" altLang="en-US" sz="1000" dirty="0">
                        <a:latin typeface="+mn-lt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Very strong </a:t>
                      </a:r>
                      <a:r>
                        <a:rPr lang="en-US" altLang="ko-KR" sz="1000" kern="100" baseline="0" dirty="0" err="1" smtClean="0">
                          <a:latin typeface="+mn-lt"/>
                          <a:ea typeface="맑은 고딕"/>
                          <a:cs typeface="Times New Roman"/>
                        </a:rPr>
                        <a:t>defoaming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property</a:t>
                      </a: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Excellent performance at paint </a:t>
                      </a:r>
                      <a:r>
                        <a:rPr lang="en-US" altLang="ko-KR" sz="1000" kern="100" baseline="0" dirty="0" err="1" smtClean="0">
                          <a:latin typeface="+mn-lt"/>
                          <a:ea typeface="맑은 고딕"/>
                          <a:cs typeface="Times New Roman"/>
                        </a:rPr>
                        <a:t>formular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without aromatic solvent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Acryl, Alkyd</a:t>
                      </a:r>
                      <a:r>
                        <a:rPr lang="ko-KR" altLang="en-US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paint, </a:t>
                      </a:r>
                      <a:r>
                        <a:rPr lang="en-US" altLang="ko-KR" sz="1000" kern="100" dirty="0" err="1" smtClean="0">
                          <a:latin typeface="+mn-lt"/>
                          <a:ea typeface="맑은 고딕"/>
                          <a:cs typeface="Times New Roman"/>
                        </a:rPr>
                        <a:t>Stoving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paint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, Oil-based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type paint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 DAPPO 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SERIES,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DF-504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55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Silica silicon type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lt"/>
                        </a:rPr>
                        <a:t>Adsorption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with </a:t>
                      </a:r>
                      <a:r>
                        <a:rPr lang="en-US" altLang="ko-KR" sz="1000" dirty="0" smtClean="0">
                          <a:latin typeface="+mn-lt"/>
                        </a:rPr>
                        <a:t>SiO2 and Silicon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</a:t>
                      </a:r>
                      <a:endParaRPr lang="ko-KR" altLang="en-US" sz="1000" dirty="0">
                        <a:latin typeface="+mn-lt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Stable to Crater  on  film surface</a:t>
                      </a: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Wide usage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Latex, Emulsion, </a:t>
                      </a:r>
                      <a:r>
                        <a:rPr lang="en-US" altLang="ko-KR" sz="1000" kern="100" dirty="0" err="1" smtClean="0">
                          <a:latin typeface="+mn-lt"/>
                          <a:ea typeface="맑은 고딕"/>
                          <a:cs typeface="Times New Roman"/>
                        </a:rPr>
                        <a:t>Aquous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paint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, Ink</a:t>
                      </a:r>
                      <a:r>
                        <a:rPr lang="ko-KR" altLang="en-US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, Adhesives, Finishing materials, </a:t>
                      </a:r>
                      <a:r>
                        <a:rPr lang="en-US" altLang="ko-KR" sz="1000" kern="100" dirty="0" err="1" smtClean="0">
                          <a:latin typeface="+mn-lt"/>
                          <a:ea typeface="맑은 고딕"/>
                          <a:cs typeface="Times New Roman"/>
                        </a:rPr>
                        <a:t>Futty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,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etc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 8034L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777S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483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None silicone type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lt"/>
                        </a:rPr>
                        <a:t>Special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Polymer</a:t>
                      </a:r>
                    </a:p>
                    <a:p>
                      <a:pPr latinLnBrk="1"/>
                      <a:r>
                        <a:rPr lang="en-US" altLang="ko-KR" sz="1000" dirty="0" smtClean="0">
                          <a:latin typeface="+mn-lt"/>
                        </a:rPr>
                        <a:t>(Amide, Polyether, Powder</a:t>
                      </a:r>
                      <a:r>
                        <a:rPr lang="en-US" altLang="ko-KR" sz="1000" baseline="0" dirty="0" smtClean="0">
                          <a:latin typeface="+mn-lt"/>
                        </a:rPr>
                        <a:t> type, etc)</a:t>
                      </a:r>
                      <a:endParaRPr lang="ko-KR" altLang="en-US" sz="1000" dirty="0">
                        <a:latin typeface="+mn-lt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Good anti-foaming performance</a:t>
                      </a: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Improved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dispersible in water</a:t>
                      </a: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Control film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trouble like crater, etc</a:t>
                      </a: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Good gloss improve property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+mn-lt"/>
                          <a:ea typeface="맑은 고딕"/>
                          <a:cs typeface="Times New Roman"/>
                        </a:rPr>
                        <a:t>Aquous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resin, ceramics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, </a:t>
                      </a:r>
                      <a:r>
                        <a:rPr lang="en-US" altLang="ko-KR" sz="1000" kern="100" dirty="0" err="1" smtClean="0">
                          <a:latin typeface="+mn-lt"/>
                          <a:ea typeface="맑은 고딕"/>
                          <a:cs typeface="Times New Roman"/>
                        </a:rPr>
                        <a:t>Aquous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 paint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DF-800,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맑은 고딕"/>
                          <a:cs typeface="Times New Roman"/>
                        </a:rPr>
                        <a:t>DF-180, DF-184</a:t>
                      </a: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OSI, DF-901, DF-891</a:t>
                      </a:r>
                      <a:endParaRPr lang="ko-KR" sz="10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1-3. Product list of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defoamer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79511" y="548679"/>
          <a:ext cx="8784976" cy="5976663"/>
        </p:xfrm>
        <a:graphic>
          <a:graphicData uri="http://schemas.openxmlformats.org/drawingml/2006/table">
            <a:tbl>
              <a:tblPr/>
              <a:tblGrid>
                <a:gridCol w="976195"/>
                <a:gridCol w="980536"/>
                <a:gridCol w="1400130"/>
                <a:gridCol w="4213932"/>
                <a:gridCol w="1214183"/>
              </a:tblGrid>
              <a:tr h="415387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Type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Usage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Product</a:t>
                      </a:r>
                      <a:r>
                        <a:rPr lang="en-US" altLang="ko-KR" sz="1000" kern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Name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Feature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Counter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type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11136">
                <a:tc rowSpan="9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Constructional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Flat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UNIFLOW-DEFOAMER 313K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Excellent foam breaking and anti-foaming ability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Good for foam-prone conditions such as roller coating</a:t>
                      </a:r>
                      <a:endParaRPr lang="en-US" altLang="ko-KR" sz="1000" kern="100" dirty="0" smtClean="0">
                        <a:latin typeface="맑은 고딕"/>
                        <a:ea typeface="맑은 고딕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Water based semi-gloss emulsion paint. Exterior finishing material,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DAPRO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7010, ADEKANATE B556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845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NXZ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General purpose </a:t>
                      </a: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defoamer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for various fields.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Synthetic latex, emulsion paint, Adhesive, construction putty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952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NDW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General purpose </a:t>
                      </a: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defoamer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for various fields.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Latex, acryl acetate, EVA, acryl emulsion, construction putty, adhesive.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19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DF-101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Excellent foam breaking  and anti-foaming ability for water based emulsion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FLAT, SEMI-GLOSS emulsion paint. Exterior finishing material.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19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Semi-gloss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DF-8034L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General-purpose </a:t>
                      </a:r>
                      <a:r>
                        <a:rPr lang="en-US" altLang="ko-KR" sz="1000" kern="0" dirty="0" err="1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defoamer</a:t>
                      </a: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 which has good</a:t>
                      </a:r>
                      <a:r>
                        <a:rPr lang="en-US" altLang="ko-KR" sz="1000" kern="0" baseline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</a:t>
                      </a: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anti-foaming ability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Good coating film without crater, gloss loss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Latex, Water based paint, emulsion, ink, adhesive, Finishing materials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BYK-034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419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DF-800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Excellent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foam breaking and anti-foaming ability at any system</a:t>
                      </a:r>
                    </a:p>
                    <a:p>
                      <a:pPr marL="120650" indent="-120650"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Good at foam on surface and micro foam in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liquid</a:t>
                      </a:r>
                    </a:p>
                    <a:p>
                      <a:pPr marL="120650" indent="-120650"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Suitable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Zero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VOC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BYK-012,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014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19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Hi-gloss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UNIFLOW-DEFOAMER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399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Excellent performance in anti foaming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120650" indent="-120650"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Less gloss loss and less craters</a:t>
                      </a:r>
                    </a:p>
                    <a:p>
                      <a:pPr marL="120650" indent="-120650" algn="l" latinLnBrk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Water based paint, ink, emulsion and adhesive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BYK-024, FOAMAX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 825, COGNIS 1620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892">
                <a:tc vMerge="1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UNIFLOW-DEFOAMER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1311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Product with improved the performance of SN-DEFOAMER 399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Less gloss loss and less craters, excellent foam breaking and long-lasting anti-foaming ability.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Water based paint, ink, emulsion and adhesive. Paint for low pollution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BYK-024, COGNIS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1293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419">
                <a:tc vMerge="1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Elastomeric Paint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DF-400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Silicon type </a:t>
                      </a: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defoamer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for high viscosity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No degradation in gloss and micro-foam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Silicon elastic paint. High viscosity paint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ADEKA B187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1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Powder 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Powder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-DEFOAMER 14HP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Pre-mix type powder </a:t>
                      </a: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defoamer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Excellent foam breaking performance for quality improvement of products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</a:t>
                      </a:r>
                      <a:r>
                        <a:rPr lang="en-US" altLang="ko-KR" sz="1000" kern="10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various type of powder</a:t>
                      </a:r>
                      <a:endParaRPr lang="ko-KR" altLang="en-US" sz="1000" kern="100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518">
                <a:tc rowSpan="2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Automotive</a:t>
                      </a:r>
                      <a:r>
                        <a:rPr lang="en-US" altLang="ko-KR" sz="1000" kern="100" baseline="0" dirty="0">
                          <a:latin typeface="맑은 고딕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and Industrial</a:t>
                      </a:r>
                      <a:endParaRPr lang="en-US" altLang="ko-KR" sz="1000" kern="100" dirty="0" smtClean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 Primer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122NS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Excellent anti-forming performance without crater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Water based paint, ink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19">
                <a:tc vMerge="1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맑은 고딕"/>
                          <a:ea typeface="맑은 고딕"/>
                          <a:cs typeface="Times New Roman"/>
                        </a:rPr>
                        <a:t>Electro</a:t>
                      </a:r>
                      <a:r>
                        <a:rPr lang="en-US" altLang="ko-KR" sz="1000" kern="100" baseline="0" dirty="0" err="1" smtClean="0">
                          <a:latin typeface="맑은 고딕"/>
                          <a:ea typeface="맑은 고딕"/>
                          <a:cs typeface="Times New Roman"/>
                        </a:rPr>
                        <a:t>deposition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coat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DF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-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901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Good ability to decrease the surface tension,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Good wetting and leveling effect.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Automotive coatings, water based paint, ink and emulsion, adhesive.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2-2. Classification of Dispersant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3" name="그룹 354"/>
          <p:cNvGrpSpPr>
            <a:grpSpLocks/>
          </p:cNvGrpSpPr>
          <p:nvPr/>
        </p:nvGrpSpPr>
        <p:grpSpPr bwMode="auto">
          <a:xfrm>
            <a:off x="468313" y="1129754"/>
            <a:ext cx="8280400" cy="5035550"/>
            <a:chOff x="228600" y="563563"/>
            <a:chExt cx="8545513" cy="5899150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288925" y="3160713"/>
              <a:ext cx="158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solidFill>
                    <a:srgbClr val="0000FF"/>
                  </a:solidFill>
                  <a:latin typeface="Arial" pitchFamily="34" charset="0"/>
                </a:rPr>
                <a:t>Composition</a:t>
              </a: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8600" y="1636642"/>
              <a:ext cx="1807074" cy="366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Hydrophobic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05601" y="4913535"/>
              <a:ext cx="1577709" cy="366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Hydrophilic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781425" y="6096000"/>
              <a:ext cx="16954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 dirty="0">
                  <a:solidFill>
                    <a:srgbClr val="FF33CC"/>
                  </a:solidFill>
                  <a:latin typeface="Arial" pitchFamily="34" charset="0"/>
                </a:rPr>
                <a:t>Neutralization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5653100" y="5791340"/>
              <a:ext cx="1694030" cy="431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b="1" i="1" dirty="0">
                  <a:solidFill>
                    <a:srgbClr val="FF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Sodium salt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599879" y="5791340"/>
              <a:ext cx="1997121" cy="366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b="1" i="1">
                  <a:solidFill>
                    <a:srgbClr val="FF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Ammonium salt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486400" y="3657600"/>
              <a:ext cx="2767262" cy="358747"/>
            </a:xfrm>
            <a:prstGeom prst="rect">
              <a:avLst/>
            </a:prstGeom>
            <a:gradFill rotWithShape="0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 smtClean="0">
                  <a:latin typeface="Arial" pitchFamily="34" charset="0"/>
                </a:rPr>
                <a:t>UNIFLOW-DS </a:t>
              </a:r>
              <a:r>
                <a:rPr lang="en-US" altLang="ko-KR" sz="1400" b="1" dirty="0">
                  <a:latin typeface="Arial" pitchFamily="34" charset="0"/>
                </a:rPr>
                <a:t>44S</a:t>
              </a:r>
              <a:endParaRPr lang="en-US" altLang="ja-JP" sz="1400" b="1" dirty="0">
                <a:latin typeface="Arial" pitchFamily="34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600200" y="6248400"/>
              <a:ext cx="2209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5410200" y="6248400"/>
              <a:ext cx="2209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762000" y="2057400"/>
              <a:ext cx="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762000" y="3810000"/>
              <a:ext cx="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5486400" y="5410200"/>
              <a:ext cx="2514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b="1">
                  <a:latin typeface="Arial" pitchFamily="34" charset="0"/>
                </a:rPr>
                <a:t>For filler</a:t>
              </a:r>
              <a:r>
                <a:rPr lang="en-US" altLang="ja-JP" sz="1400" b="1">
                  <a:latin typeface="Arial" pitchFamily="34" charset="0"/>
                </a:rPr>
                <a:t>   (CaCO3 etc.)</a:t>
              </a:r>
              <a:r>
                <a:rPr lang="en-US" altLang="ja-JP" b="1">
                  <a:latin typeface="Arial" pitchFamily="34" charset="0"/>
                </a:rPr>
                <a:t> 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5486400" y="4038600"/>
              <a:ext cx="29845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latin typeface="Arial" pitchFamily="34" charset="0"/>
                </a:rPr>
                <a:t>For universal pigments</a:t>
              </a:r>
            </a:p>
            <a:p>
              <a:r>
                <a:rPr lang="en-US" altLang="ja-JP" sz="1400" b="1">
                  <a:latin typeface="Arial" pitchFamily="34" charset="0"/>
                </a:rPr>
                <a:t>                        (TiO2, CaCO3 etc.)</a:t>
              </a:r>
              <a:r>
                <a:rPr lang="en-US" altLang="ja-JP" b="1">
                  <a:latin typeface="Arial" pitchFamily="34" charset="0"/>
                </a:rPr>
                <a:t> 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1566158" y="4318000"/>
              <a:ext cx="3088392" cy="757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b="1">
                  <a:latin typeface="Arial" pitchFamily="34" charset="0"/>
                </a:rPr>
                <a:t>For universal pigments</a:t>
              </a:r>
            </a:p>
            <a:p>
              <a:r>
                <a:rPr lang="en-US" altLang="ja-JP" sz="1400" b="1">
                  <a:latin typeface="Arial" pitchFamily="34" charset="0"/>
                </a:rPr>
                <a:t>     (TiO2, CaCO3 etc.)</a:t>
              </a:r>
              <a:r>
                <a:rPr lang="en-US" altLang="ja-JP" b="1">
                  <a:latin typeface="Arial" pitchFamily="34" charset="0"/>
                </a:rPr>
                <a:t> 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752600" y="1568416"/>
              <a:ext cx="3615695" cy="108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 u="sng" dirty="0">
                  <a:solidFill>
                    <a:schemeClr val="tx2"/>
                  </a:solidFill>
                  <a:latin typeface="Arial" pitchFamily="34" charset="0"/>
                </a:rPr>
                <a:t>Advantage</a:t>
              </a:r>
            </a:p>
            <a:p>
              <a:r>
                <a:rPr lang="ja-JP" altLang="en-US" b="1" dirty="0" smtClean="0">
                  <a:solidFill>
                    <a:srgbClr val="FF0000"/>
                  </a:solidFill>
                  <a:latin typeface="Arial" pitchFamily="34" charset="0"/>
                </a:rPr>
                <a:t>・</a:t>
              </a:r>
              <a:r>
                <a:rPr lang="en-US" altLang="ja-JP" b="1" dirty="0" smtClean="0">
                  <a:solidFill>
                    <a:srgbClr val="FF0000"/>
                  </a:solidFill>
                  <a:latin typeface="Arial" pitchFamily="34" charset="0"/>
                </a:rPr>
                <a:t>Water </a:t>
              </a:r>
              <a:r>
                <a:rPr lang="en-US" altLang="ja-JP" b="1" dirty="0">
                  <a:solidFill>
                    <a:srgbClr val="FF0000"/>
                  </a:solidFill>
                  <a:latin typeface="Arial" pitchFamily="34" charset="0"/>
                </a:rPr>
                <a:t>resistance</a:t>
              </a:r>
            </a:p>
            <a:p>
              <a:r>
                <a:rPr lang="ja-JP" altLang="en-US" b="1" dirty="0" smtClean="0">
                  <a:solidFill>
                    <a:srgbClr val="FF0000"/>
                  </a:solidFill>
                  <a:latin typeface="Arial" pitchFamily="34" charset="0"/>
                </a:rPr>
                <a:t>・</a:t>
              </a:r>
              <a:r>
                <a:rPr lang="en-US" altLang="ja-JP" b="1" dirty="0" smtClean="0">
                  <a:solidFill>
                    <a:srgbClr val="FF0000"/>
                  </a:solidFill>
                  <a:latin typeface="Arial" pitchFamily="34" charset="0"/>
                </a:rPr>
                <a:t>Wetting </a:t>
              </a:r>
              <a:r>
                <a:rPr lang="en-US" altLang="ja-JP" b="1" dirty="0">
                  <a:solidFill>
                    <a:srgbClr val="FF0000"/>
                  </a:solidFill>
                  <a:latin typeface="Arial" pitchFamily="34" charset="0"/>
                </a:rPr>
                <a:t>for organic pigments</a:t>
              </a: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1937810" y="2643498"/>
              <a:ext cx="2743200" cy="381000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50000">
                  <a:srgbClr val="FFB6B6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ja-JP" sz="1400" b="1" dirty="0" smtClean="0">
                  <a:latin typeface="Arial" pitchFamily="34" charset="0"/>
                </a:rPr>
                <a:t>UNIFLOW-DS </a:t>
              </a:r>
              <a:r>
                <a:rPr lang="en-US" altLang="ja-JP" sz="1400" b="1" dirty="0">
                  <a:latin typeface="Arial" pitchFamily="34" charset="0"/>
                </a:rPr>
                <a:t>5027</a:t>
              </a: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1937810" y="3149642"/>
              <a:ext cx="2743200" cy="360561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5000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latin typeface="Arial" pitchFamily="34" charset="0"/>
                </a:rPr>
                <a:t>UNIFLOW-DS </a:t>
              </a:r>
              <a:r>
                <a:rPr lang="en-US" altLang="ja-JP" sz="1400" b="1" dirty="0">
                  <a:latin typeface="Arial" pitchFamily="34" charset="0"/>
                </a:rPr>
                <a:t>5029</a:t>
              </a:r>
            </a:p>
          </p:txBody>
        </p:sp>
        <p:sp>
          <p:nvSpPr>
            <p:cNvPr id="21" name="AutoShape 23"/>
            <p:cNvSpPr>
              <a:spLocks noChangeArrowheads="1"/>
            </p:cNvSpPr>
            <p:nvPr/>
          </p:nvSpPr>
          <p:spPr bwMode="auto">
            <a:xfrm>
              <a:off x="4768850" y="3657600"/>
              <a:ext cx="577850" cy="436563"/>
            </a:xfrm>
            <a:prstGeom prst="leftArrow">
              <a:avLst>
                <a:gd name="adj1" fmla="val 50000"/>
                <a:gd name="adj2" fmla="val 3309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ko-KR" altLang="en-US"/>
            </a:p>
          </p:txBody>
        </p:sp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>
              <a:off x="6162675" y="4441803"/>
              <a:ext cx="400050" cy="582612"/>
            </a:xfrm>
            <a:prstGeom prst="downArrow">
              <a:avLst>
                <a:gd name="adj1" fmla="val 50000"/>
                <a:gd name="adj2" fmla="val 364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ko-KR" altLang="en-US"/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5529321" y="5067300"/>
              <a:ext cx="2769277" cy="360561"/>
            </a:xfrm>
            <a:prstGeom prst="rect">
              <a:avLst/>
            </a:prstGeom>
            <a:gradFill rotWithShape="0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 smtClean="0">
                  <a:latin typeface="Arial" pitchFamily="34" charset="0"/>
                </a:rPr>
                <a:t>UNIFLOW-DS </a:t>
              </a:r>
              <a:r>
                <a:rPr lang="en-US" altLang="ja-JP" sz="1400" b="1" dirty="0">
                  <a:latin typeface="Arial" pitchFamily="34" charset="0"/>
                </a:rPr>
                <a:t>5034</a:t>
              </a: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1937810" y="3600430"/>
              <a:ext cx="2774950" cy="360561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5000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latin typeface="Arial" pitchFamily="34" charset="0"/>
                </a:rPr>
                <a:t>UNIFLOW-DS </a:t>
              </a:r>
              <a:r>
                <a:rPr lang="en-US" altLang="ja-JP" sz="1400" b="1" dirty="0">
                  <a:latin typeface="Arial" pitchFamily="34" charset="0"/>
                </a:rPr>
                <a:t>5</a:t>
              </a:r>
              <a:r>
                <a:rPr lang="en-US" altLang="ko-KR" sz="1400" b="1" dirty="0">
                  <a:latin typeface="Arial" pitchFamily="34" charset="0"/>
                </a:rPr>
                <a:t>468</a:t>
              </a:r>
              <a:endParaRPr lang="en-US" altLang="ja-JP" sz="1400" b="1" dirty="0">
                <a:latin typeface="Arial" pitchFamily="34" charset="0"/>
              </a:endParaRPr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5635625" y="563563"/>
              <a:ext cx="2835275" cy="119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ja-JP" b="1" u="sng" dirty="0">
                <a:solidFill>
                  <a:schemeClr val="tx2"/>
                </a:solidFill>
                <a:latin typeface="Arial" pitchFamily="34" charset="0"/>
              </a:endParaRPr>
            </a:p>
            <a:p>
              <a:r>
                <a:rPr lang="en-US" altLang="ja-JP" b="1" u="sng" dirty="0">
                  <a:solidFill>
                    <a:schemeClr val="tx2"/>
                  </a:solidFill>
                  <a:latin typeface="Arial" pitchFamily="34" charset="0"/>
                </a:rPr>
                <a:t>Advantage</a:t>
              </a:r>
              <a:r>
                <a:rPr lang="en-US" altLang="ja-JP" b="1" dirty="0">
                  <a:solidFill>
                    <a:srgbClr val="FF0000"/>
                  </a:solidFill>
                  <a:latin typeface="Arial" pitchFamily="34" charset="0"/>
                </a:rPr>
                <a:t> </a:t>
              </a:r>
            </a:p>
            <a:p>
              <a:r>
                <a:rPr lang="ja-JP" altLang="en-US" b="1" dirty="0" smtClean="0">
                  <a:solidFill>
                    <a:srgbClr val="FF0000"/>
                  </a:solidFill>
                  <a:latin typeface="Arial" pitchFamily="34" charset="0"/>
                </a:rPr>
                <a:t>・ </a:t>
              </a:r>
              <a:r>
                <a:rPr lang="en-US" altLang="ja-JP" b="1" dirty="0" smtClean="0">
                  <a:solidFill>
                    <a:srgbClr val="FF0000"/>
                  </a:solidFill>
                  <a:latin typeface="Arial" pitchFamily="34" charset="0"/>
                </a:rPr>
                <a:t>water resistance </a:t>
              </a:r>
              <a:endParaRPr lang="en-US" altLang="ja-JP" b="1" dirty="0">
                <a:solidFill>
                  <a:srgbClr val="FF0000"/>
                </a:solidFill>
                <a:latin typeface="Arial" pitchFamily="34" charset="0"/>
              </a:endParaRPr>
            </a:p>
            <a:p>
              <a:r>
                <a:rPr lang="ja-JP" altLang="en-US" b="1" dirty="0">
                  <a:solidFill>
                    <a:srgbClr val="FF0000"/>
                  </a:solidFill>
                  <a:latin typeface="Arial" pitchFamily="34" charset="0"/>
                </a:rPr>
                <a:t>・ </a:t>
              </a:r>
              <a:r>
                <a:rPr lang="en-US" altLang="ja-JP" b="1" dirty="0">
                  <a:solidFill>
                    <a:srgbClr val="FF0000"/>
                  </a:solidFill>
                  <a:latin typeface="Arial" pitchFamily="34" charset="0"/>
                </a:rPr>
                <a:t>anti-settling             </a:t>
              </a:r>
            </a:p>
          </p:txBody>
        </p:sp>
        <p:sp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6464300" y="2994025"/>
              <a:ext cx="23098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b="1">
                  <a:latin typeface="Arial" pitchFamily="34" charset="0"/>
                </a:rPr>
                <a:t>For filler</a:t>
              </a:r>
              <a:r>
                <a:rPr lang="en-US" altLang="ja-JP" sz="1400" b="1">
                  <a:latin typeface="Arial" pitchFamily="34" charset="0"/>
                </a:rPr>
                <a:t>   (CaCO3 etc.)</a:t>
              </a:r>
            </a:p>
          </p:txBody>
        </p:sp>
        <p:sp>
          <p:nvSpPr>
            <p:cNvPr id="27" name="AutoShape 31"/>
            <p:cNvSpPr>
              <a:spLocks noChangeArrowheads="1"/>
            </p:cNvSpPr>
            <p:nvPr/>
          </p:nvSpPr>
          <p:spPr bwMode="auto">
            <a:xfrm>
              <a:off x="6059488" y="3160713"/>
              <a:ext cx="503237" cy="433387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ko-KR" altLang="en-US"/>
            </a:p>
          </p:txBody>
        </p:sp>
        <p:sp>
          <p:nvSpPr>
            <p:cNvPr id="28" name="Text Box 34"/>
            <p:cNvSpPr txBox="1">
              <a:spLocks noChangeArrowheads="1"/>
            </p:cNvSpPr>
            <p:nvPr/>
          </p:nvSpPr>
          <p:spPr bwMode="auto">
            <a:xfrm>
              <a:off x="5489878" y="2588142"/>
              <a:ext cx="2763784" cy="360561"/>
            </a:xfrm>
            <a:prstGeom prst="rect">
              <a:avLst/>
            </a:prstGeom>
            <a:gradFill rotWithShape="0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 smtClean="0">
                  <a:latin typeface="Arial" pitchFamily="34" charset="0"/>
                </a:rPr>
                <a:t>UNIFLOW-DS </a:t>
              </a:r>
              <a:r>
                <a:rPr lang="en-US" altLang="ja-JP" sz="1400" b="1" dirty="0">
                  <a:latin typeface="Arial" pitchFamily="34" charset="0"/>
                </a:rPr>
                <a:t>2026S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2-3. Product list of Dispersant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79512" y="548680"/>
          <a:ext cx="8784976" cy="6059525"/>
        </p:xfrm>
        <a:graphic>
          <a:graphicData uri="http://schemas.openxmlformats.org/drawingml/2006/table">
            <a:tbl>
              <a:tblPr/>
              <a:tblGrid>
                <a:gridCol w="864096"/>
                <a:gridCol w="1368152"/>
                <a:gridCol w="1080120"/>
                <a:gridCol w="432048"/>
                <a:gridCol w="4032448"/>
                <a:gridCol w="1008112"/>
              </a:tblGrid>
              <a:tr h="45788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+mn-ea"/>
                          <a:ea typeface="+mn-ea"/>
                          <a:cs typeface="Times New Roman"/>
                        </a:rPr>
                        <a:t>Application</a:t>
                      </a:r>
                      <a:endParaRPr lang="ko-KR" sz="12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Product Name</a:t>
                      </a:r>
                      <a:endParaRPr lang="ko-KR" sz="12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Type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NV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Feature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Counter type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811766">
                <a:tc rowSpan="3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Inorganic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Pigment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UNIFLOW-DS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44S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sodium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43%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ko-KR" altLang="en-US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Effective for decreasing viscosity of slurry and dispersing TiO2, CaCO3, inorganic pigment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Very stable to temperature and no effect to increase viscosity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For water soluble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OROTAN 963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556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UNIFLOW-DS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5034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sodium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45%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Excellent dispersing performance for PCC, inorganic pigment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Good quality for storage.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Dispersant for water based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OROTAN 850,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COGNIS 5040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556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5807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50%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Excellent dispersing performance for PCC, inorganic pigment, concrete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Good quality for storage.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Dispersant for water based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 rowSpan="5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Give water resistance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5027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ammonium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20%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Dispersant for organic and inorganic pigment with excellent water and rust resisting quality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Product with improved the water resisting quality of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SN-DISPERSANT 5029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For water based emulsion, paint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EFKA 4560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151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5029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ammonium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25%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Dispersant for organic and inorganic pigment with excellent water and rust resisting quality,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Product with improved the dispersing performance of </a:t>
                      </a:r>
                      <a:r>
                        <a:rPr lang="en-US" altLang="ko-KR" sz="1000" kern="100" baseline="0" dirty="0" smtClean="0"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SN-DISPERSANT 5027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For water based emulsion, paint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Good compatibility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ORORTAN 731SD,  EFKA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4550, 4570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4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DS-2029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ammonium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30%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Good water resisting, and rust resisting quality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Effective for inorganic pigment such as TiO2, clay. etc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For water based emulsion paint, waterproof flooring material.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00" dirty="0" smtClean="0">
                          <a:latin typeface="+mn-lt"/>
                          <a:ea typeface="+mn-ea"/>
                          <a:cs typeface="Times New Roman"/>
                        </a:rPr>
                        <a:t>OROTAN 731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4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UNIFLOW-DS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5468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ammonium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0650" indent="-120650"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40%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Excellent dispersing effect for organic and inorganic pigment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Improve water tolerance and rust resisting quality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For water based emulsion paint, waterproof flooring material</a:t>
                      </a:r>
                      <a:endParaRPr lang="en-US" altLang="ko-KR" sz="1000" kern="100" baseline="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490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DS-201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sodium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30%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Good water resisting, and rust resisting quality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Effective for inorganic pigment such as TiO2, clay. etc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For water based emulsion paint, waterproof flooring material.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OROTAN 731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2-3. Product list of Dispersant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79512" y="836712"/>
          <a:ext cx="8784976" cy="5400600"/>
        </p:xfrm>
        <a:graphic>
          <a:graphicData uri="http://schemas.openxmlformats.org/drawingml/2006/table">
            <a:tbl>
              <a:tblPr/>
              <a:tblGrid>
                <a:gridCol w="864096"/>
                <a:gridCol w="1152128"/>
                <a:gridCol w="1080120"/>
                <a:gridCol w="504056"/>
                <a:gridCol w="4104456"/>
                <a:gridCol w="1080120"/>
              </a:tblGrid>
              <a:tr h="63217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+mn-ea"/>
                          <a:ea typeface="+mn-ea"/>
                          <a:cs typeface="Times New Roman"/>
                        </a:rPr>
                        <a:t>Application</a:t>
                      </a:r>
                      <a:endParaRPr lang="ko-KR" sz="12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Product Name</a:t>
                      </a:r>
                      <a:endParaRPr lang="ko-KR" sz="12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Type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NV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Feature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Counter type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909172">
                <a:tc rowSpan="2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Organic Pigment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0" indent="-120650"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DS-1520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err="1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acid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35%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- Excellent performance for dispersing organic pigment and carbon black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- Good water resistance and rust resistance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For water based flexography and gravure ink, industrial paint, pigment toner, inkjet ink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TEGO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DISPERSE-760W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1006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DS-1040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kern="0" dirty="0" err="1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 acid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40%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Excellent performance for dispersing TiO</a:t>
                      </a:r>
                      <a:r>
                        <a:rPr lang="en-US" altLang="ko-KR" sz="700" kern="100" dirty="0" smtClean="0">
                          <a:latin typeface="Arial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, organic pigment and carbon black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Excellent performance of decreasing viscosity, coloring, water resistance and rust resistance.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For water based paint, automotive coatings, wood coatings, flexography and gravure ink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BYK-190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588">
                <a:tc rowSpan="3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Oil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-based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DS-202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Polycarboxylic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acid 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amine salt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50%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Excellent wetting, anti-settling, dispersing performance for oil based paint and ink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For alkyd, acryl, epoxy, chlorinated rubber, polyurethane, vinyl chloride resin</a:t>
                      </a:r>
                      <a:endParaRPr lang="ko-KR" altLang="ko-KR" sz="10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BYK-115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008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DS-203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Polyethylene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100%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- Excellent performance for processing PVC </a:t>
                      </a: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plastisol</a:t>
                      </a:r>
                      <a:endParaRPr lang="ko-KR" altLang="ko-KR" sz="10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Very effective for dispersing CaCO</a:t>
                      </a:r>
                      <a:r>
                        <a:rPr lang="en-US" altLang="ko-KR" sz="700" kern="100" dirty="0" smtClean="0">
                          <a:latin typeface="Arial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, TiO</a:t>
                      </a:r>
                      <a:r>
                        <a:rPr lang="en-US" altLang="ko-KR" sz="700" kern="100" dirty="0" smtClean="0">
                          <a:latin typeface="Arial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en-US" altLang="ko-KR" sz="1000" kern="100" dirty="0" err="1" smtClean="0">
                          <a:latin typeface="Arial"/>
                          <a:ea typeface="+mn-ea"/>
                          <a:cs typeface="Times New Roman"/>
                        </a:rPr>
                        <a:t>ZnO</a:t>
                      </a: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   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BYK-110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650">
                <a:tc v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 </a:t>
                      </a: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DS-365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Arial"/>
                          <a:ea typeface="+mn-ea"/>
                          <a:cs typeface="Times New Roman"/>
                        </a:rPr>
                        <a:t>Acryl</a:t>
                      </a:r>
                      <a:r>
                        <a:rPr lang="en-US" altLang="ko-KR" sz="10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copolymer</a:t>
                      </a:r>
                      <a:endParaRPr lang="en-US" altLang="ko-KR" sz="1000" kern="100" dirty="0" smtClean="0">
                        <a:latin typeface="Arial"/>
                        <a:ea typeface="+mn-ea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45%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Good dispersing property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Hi-gloss, good color acceptance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Improve hiding power and transparency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Decrease viscosity, Improve leveling</a:t>
                      </a:r>
                    </a:p>
                    <a:p>
                      <a:pPr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0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Possible to make high solid paint</a:t>
                      </a: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BYK-163</a:t>
                      </a: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32604" marR="32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4" y="34925"/>
            <a:ext cx="7021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3-2. List of HASE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rheology</a:t>
            </a: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 modifier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28625" y="714375"/>
          <a:ext cx="8358248" cy="5234906"/>
        </p:xfrm>
        <a:graphic>
          <a:graphicData uri="http://schemas.openxmlformats.org/drawingml/2006/table">
            <a:tbl>
              <a:tblPr/>
              <a:tblGrid>
                <a:gridCol w="1551087"/>
                <a:gridCol w="1008112"/>
                <a:gridCol w="648072"/>
                <a:gridCol w="1584176"/>
                <a:gridCol w="3566801"/>
              </a:tblGrid>
              <a:tr h="142990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latin typeface="+mn-lt"/>
                          <a:ea typeface="맑은 고딕"/>
                          <a:cs typeface="Times New Roman"/>
                        </a:rPr>
                        <a:t>Product</a:t>
                      </a:r>
                      <a:r>
                        <a:rPr lang="en-US" altLang="ko-KR" sz="1600" kern="100" baseline="0" dirty="0" smtClean="0">
                          <a:latin typeface="+mn-lt"/>
                          <a:ea typeface="맑은 고딕"/>
                          <a:cs typeface="Times New Roman"/>
                        </a:rPr>
                        <a:t> Name</a:t>
                      </a:r>
                      <a:endParaRPr lang="ko-KR" sz="16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latin typeface="+mn-lt"/>
                          <a:ea typeface="맑은 고딕"/>
                          <a:cs typeface="Times New Roman"/>
                        </a:rPr>
                        <a:t>Type</a:t>
                      </a:r>
                      <a:endParaRPr lang="ko-KR" sz="16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latin typeface="+mn-lt"/>
                          <a:ea typeface="굴림"/>
                          <a:cs typeface="Times New Roman"/>
                        </a:rPr>
                        <a:t>VOC</a:t>
                      </a:r>
                      <a:endParaRPr lang="ko-KR" sz="16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latin typeface="+mn-lt"/>
                          <a:ea typeface="맑은 고딕"/>
                          <a:cs typeface="Times New Roman"/>
                        </a:rPr>
                        <a:t>Application</a:t>
                      </a:r>
                      <a:endParaRPr lang="ko-KR" sz="16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latin typeface="+mn-lt"/>
                          <a:ea typeface="맑은 고딕"/>
                          <a:cs typeface="Times New Roman"/>
                        </a:rPr>
                        <a:t>Feature</a:t>
                      </a:r>
                      <a:endParaRPr lang="ko-KR" sz="1600" kern="100" dirty="0"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807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200" kern="100" dirty="0" smtClean="0">
                          <a:latin typeface="Arial"/>
                          <a:ea typeface="맑은 고딕"/>
                          <a:cs typeface="Times New Roman"/>
                        </a:rPr>
                        <a:t>-TN </a:t>
                      </a:r>
                      <a:r>
                        <a:rPr lang="en-US" sz="1200" kern="100" dirty="0">
                          <a:latin typeface="Arial"/>
                          <a:ea typeface="맑은 고딕"/>
                          <a:cs typeface="Times New Roman"/>
                        </a:rPr>
                        <a:t>618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Arial"/>
                          <a:ea typeface="맑은 고딕"/>
                          <a:cs typeface="Times New Roman"/>
                        </a:rPr>
                        <a:t>Modified </a:t>
                      </a:r>
                      <a:endParaRPr lang="en-US" sz="1200" kern="100" dirty="0" smtClean="0">
                        <a:latin typeface="Arial"/>
                        <a:ea typeface="맑은 고딕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Arial"/>
                          <a:ea typeface="맑은 고딕"/>
                          <a:cs typeface="Times New Roman"/>
                        </a:rPr>
                        <a:t>Poly-acryl </a:t>
                      </a: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Arial"/>
                          <a:ea typeface="맑은 고딕"/>
                          <a:cs typeface="Times New Roman"/>
                        </a:rPr>
                        <a:t>emulsion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Arial"/>
                          <a:ea typeface="맑은 고딕"/>
                          <a:cs typeface="Times New Roman"/>
                        </a:rPr>
                        <a:t>Free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Emulsion paint,</a:t>
                      </a:r>
                      <a:r>
                        <a:rPr lang="en-US" altLang="ko-KR" sz="12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water based paint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- Water soluble product for coating color.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- Good decay stability.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 Improve flow and repair property,  give good</a:t>
                      </a:r>
                      <a:r>
                        <a:rPr lang="en-US" altLang="ko-KR" sz="12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          </a:t>
                      </a:r>
                      <a:r>
                        <a:rPr lang="en-US" altLang="ko-KR" sz="1200" kern="100" dirty="0" err="1" smtClean="0">
                          <a:latin typeface="Arial"/>
                          <a:ea typeface="+mn-ea"/>
                          <a:cs typeface="Times New Roman"/>
                        </a:rPr>
                        <a:t>thixotropic</a:t>
                      </a: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 performance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altLang="ko-KR" sz="1200" kern="100" baseline="0" dirty="0" smtClean="0">
                          <a:latin typeface="Arial"/>
                          <a:ea typeface="맑은 고딕"/>
                          <a:cs typeface="Times New Roman"/>
                        </a:rPr>
                        <a:t>-  NP free type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93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200" kern="100" dirty="0" smtClean="0">
                          <a:latin typeface="Arial"/>
                          <a:ea typeface="맑은 고딕"/>
                          <a:cs typeface="Times New Roman"/>
                        </a:rPr>
                        <a:t>-TN 641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Arial"/>
                          <a:ea typeface="맑은 고딕"/>
                          <a:cs typeface="Times New Roman"/>
                        </a:rPr>
                        <a:t>Free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Emulsion paint, water based paint, emulsion adhesive, water based ink</a:t>
                      </a:r>
                      <a:endParaRPr lang="ko-KR" altLang="ko-KR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- High solid and strong thickening property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- Good decay stability.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Arial"/>
                          <a:ea typeface="+mn-ea"/>
                          <a:cs typeface="Times New Roman"/>
                        </a:rPr>
                        <a:t>- Good flow and leveling performance, no gloss loss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120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- NP free type</a:t>
                      </a:r>
                      <a:endParaRPr lang="ko-KR" altLang="ko-KR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5" y="34925"/>
            <a:ext cx="601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3-4. List of Urethane </a:t>
            </a:r>
            <a:r>
              <a:rPr lang="en-US" altLang="ko-KR" b="1" dirty="0" err="1" smtClean="0">
                <a:latin typeface="돋움" pitchFamily="50" charset="-127"/>
                <a:ea typeface="돋움" pitchFamily="50" charset="-127"/>
              </a:rPr>
              <a:t>Rheology</a:t>
            </a: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 modifier(HEUR)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58" name="표 57"/>
          <p:cNvGraphicFramePr>
            <a:graphicFrameLocks noGrp="1"/>
          </p:cNvGraphicFramePr>
          <p:nvPr/>
        </p:nvGraphicFramePr>
        <p:xfrm>
          <a:off x="357188" y="620713"/>
          <a:ext cx="8501122" cy="5616599"/>
        </p:xfrm>
        <a:graphic>
          <a:graphicData uri="http://schemas.openxmlformats.org/drawingml/2006/table">
            <a:tbl>
              <a:tblPr/>
              <a:tblGrid>
                <a:gridCol w="1550516"/>
                <a:gridCol w="908486"/>
                <a:gridCol w="702572"/>
                <a:gridCol w="1767648"/>
                <a:gridCol w="3571900"/>
              </a:tblGrid>
              <a:tr h="42739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Product Name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Type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Arial"/>
                          <a:ea typeface="굴림"/>
                          <a:cs typeface="Times New Roman"/>
                        </a:rPr>
                        <a:t>VOC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Application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Feature</a:t>
                      </a:r>
                      <a:endParaRPr lang="ko-KR" sz="12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1906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50" kern="100" dirty="0" smtClean="0">
                          <a:latin typeface="Arial"/>
                          <a:ea typeface="맑은 고딕"/>
                          <a:cs typeface="Times New Roman"/>
                        </a:rPr>
                        <a:t>-TN 622N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Arial"/>
                          <a:ea typeface="맑은 고딕"/>
                          <a:cs typeface="Times New Roman"/>
                        </a:rPr>
                        <a:t>Urethane modified polyether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Arial"/>
                          <a:ea typeface="맑은 고딕"/>
                          <a:cs typeface="Times New Roman"/>
                        </a:rPr>
                        <a:t>Contain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Water based emulsion paint,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emulsion adhesive,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water based ink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Thickener which has strong thickening and good leveling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performance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Good adhesiveness for elastic paint and tile paint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Viscosity and pattern can be controlled using with </a:t>
                      </a:r>
                      <a:r>
                        <a:rPr lang="en-US" altLang="ko-KR" sz="1050" kern="100" dirty="0" err="1" smtClean="0">
                          <a:latin typeface="Arial"/>
                          <a:ea typeface="+mn-ea"/>
                          <a:cs typeface="Times New Roman"/>
                        </a:rPr>
                        <a:t>thixotropic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 thickener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6551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50" kern="100" dirty="0" smtClean="0">
                          <a:latin typeface="Arial"/>
                          <a:ea typeface="맑은 고딕"/>
                          <a:cs typeface="Times New Roman"/>
                        </a:rPr>
                        <a:t> TN-1500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Arial"/>
                          <a:ea typeface="맑은 고딕"/>
                          <a:cs typeface="Times New Roman"/>
                        </a:rPr>
                        <a:t>Free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Emulsion paint, water based paint, emulsion adhesive, </a:t>
                      </a:r>
                      <a:r>
                        <a:rPr lang="en-US" altLang="ko-KR" sz="105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water based ink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Thickener which has strong thickening and good leveling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performance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Good adhesiveness for elastic paint and tile paint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Viscosity and pattern can be controlled using with </a:t>
                      </a:r>
                      <a:r>
                        <a:rPr lang="en-US" altLang="ko-KR" sz="1050" kern="100" dirty="0" err="1" smtClean="0">
                          <a:latin typeface="Arial"/>
                          <a:ea typeface="+mn-ea"/>
                          <a:cs typeface="Times New Roman"/>
                        </a:rPr>
                        <a:t>thixotropic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thickener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7058" marR="57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86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50" kern="100" dirty="0" smtClean="0">
                          <a:latin typeface="Arial"/>
                          <a:ea typeface="맑은 고딕"/>
                          <a:cs typeface="Times New Roman"/>
                        </a:rPr>
                        <a:t> TN-1002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Arial"/>
                          <a:ea typeface="맑은 고딕"/>
                          <a:cs typeface="Times New Roman"/>
                        </a:rPr>
                        <a:t>Free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Emulsion paint, water based paint, emulsion adhesive,</a:t>
                      </a:r>
                      <a:r>
                        <a:rPr lang="en-US" altLang="ko-KR" sz="105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water based ink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Solvent free, eco friendly Zero VOC type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Good flow and leveling performance, no gloss loss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Viscosity and pattern can be controlled as its </a:t>
                      </a:r>
                      <a:r>
                        <a:rPr lang="en-US" altLang="ko-KR" sz="1050" kern="100" dirty="0" err="1" smtClean="0">
                          <a:latin typeface="Arial"/>
                          <a:ea typeface="+mn-ea"/>
                          <a:cs typeface="Times New Roman"/>
                        </a:rPr>
                        <a:t>thixotropy</a:t>
                      </a:r>
                      <a:r>
                        <a:rPr lang="en-US" altLang="ko-KR" sz="105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property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86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sz="1050" kern="100" dirty="0" smtClean="0">
                          <a:latin typeface="Arial"/>
                          <a:ea typeface="맑은 고딕"/>
                          <a:cs typeface="Times New Roman"/>
                        </a:rPr>
                        <a:t> TN-1000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Arial"/>
                          <a:ea typeface="맑은 고딕"/>
                          <a:cs typeface="Times New Roman"/>
                        </a:rPr>
                        <a:t>Free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Emulsion paint, water based paint, emulsion adhesive, </a:t>
                      </a:r>
                      <a:r>
                        <a:rPr lang="en-US" altLang="ko-KR" sz="105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water based ink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baseline="0" dirty="0" smtClean="0">
                          <a:latin typeface="Arial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Solvent free, eco friendly Zero VOC type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Good flow and leveling performance, no gloss loss</a:t>
                      </a:r>
                      <a:endParaRPr lang="en-US" altLang="ko-KR" sz="1050" kern="100" baseline="0" dirty="0" smtClean="0">
                        <a:latin typeface="Arial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86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맑은 고딕"/>
                          <a:ea typeface="+mn-ea"/>
                          <a:cs typeface="Times New Roman"/>
                        </a:rPr>
                        <a:t>UNIFLOW</a:t>
                      </a:r>
                      <a:r>
                        <a:rPr lang="en-US" altLang="ko-KR" sz="1050" kern="100" baseline="0" dirty="0" smtClean="0">
                          <a:latin typeface="맑은 고딕"/>
                          <a:ea typeface="맑은 고딕"/>
                          <a:cs typeface="Times New Roman"/>
                        </a:rPr>
                        <a:t> TN-1009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맑은 고딕"/>
                          <a:ea typeface="맑은 고딕"/>
                          <a:cs typeface="Times New Roman"/>
                        </a:rPr>
                        <a:t>Contain</a:t>
                      </a:r>
                      <a:endParaRPr lang="ko-KR" sz="105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Emulsion paint, water based paint, emulsion adhesive, </a:t>
                      </a:r>
                      <a:r>
                        <a:rPr lang="en-US" altLang="ko-KR" sz="1050" kern="100" baseline="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water based ink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Good thermo-sensitive and good toning property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- Good flow and leveling performance, no gloss loss</a:t>
                      </a:r>
                      <a:endParaRPr lang="ko-KR" altLang="ko-KR" sz="105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Viscosity and pattern can be controlled as its </a:t>
                      </a:r>
                      <a:r>
                        <a:rPr lang="en-US" altLang="ko-KR" sz="1050" kern="100" dirty="0" err="1" smtClean="0">
                          <a:latin typeface="Arial"/>
                          <a:ea typeface="+mn-ea"/>
                          <a:cs typeface="Times New Roman"/>
                        </a:rPr>
                        <a:t>thixotropy</a:t>
                      </a: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50" kern="100" dirty="0" smtClean="0">
                          <a:latin typeface="Arial"/>
                          <a:ea typeface="+mn-ea"/>
                          <a:cs typeface="Times New Roman"/>
                        </a:rPr>
                        <a:t>property.</a:t>
                      </a:r>
                      <a:endParaRPr lang="ko-KR" altLang="ko-KR" sz="105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3729</TotalTime>
  <Words>2492</Words>
  <Application>Microsoft Office PowerPoint</Application>
  <PresentationFormat>화면 슬라이드 쇼(4:3)</PresentationFormat>
  <Paragraphs>584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15</vt:i4>
      </vt:variant>
    </vt:vector>
  </HeadingPairs>
  <TitlesOfParts>
    <vt:vector size="17" baseType="lpstr">
      <vt:lpstr>디자인 사용자 지정</vt:lpstr>
      <vt:lpstr>광장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64</cp:revision>
  <dcterms:created xsi:type="dcterms:W3CDTF">2013-06-19T00:11:00Z</dcterms:created>
  <dcterms:modified xsi:type="dcterms:W3CDTF">2013-12-10T08:46:01Z</dcterms:modified>
</cp:coreProperties>
</file>